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i/RIX0XENCijqtKRqFItt28Nrq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5da4dc48ac87dd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4f5da4dc48ac87dd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vremyadengi.pro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vremyadengi.pr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hyperlink" Target="https://vremyadengi.pro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vremyadengi.p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9724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028700" y="2855400"/>
            <a:ext cx="138066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31"/>
              <a:buFont typeface="Arial"/>
              <a:buNone/>
            </a:pPr>
            <a:r>
              <a:rPr b="1" i="0" lang="en-US" sz="9631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ИНВЕСТИЦИОННАЯ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31"/>
              <a:buFont typeface="Arial"/>
              <a:buNone/>
            </a:pPr>
            <a:r>
              <a:rPr b="1" i="0" lang="en-US" sz="9631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811590" y="7834331"/>
            <a:ext cx="40989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7"/>
              <a:buFont typeface="Arial"/>
              <a:buNone/>
            </a:pPr>
            <a:r>
              <a:rPr b="0" i="0" lang="en-US" sz="3777" u="sng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vremyadengi.pro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182809" y="7885154"/>
            <a:ext cx="541177" cy="523559"/>
          </a:xfrm>
          <a:custGeom>
            <a:rect b="b" l="l" r="r" t="t"/>
            <a:pathLst>
              <a:path extrusionOk="0" h="523559" w="541177">
                <a:moveTo>
                  <a:pt x="0" y="0"/>
                </a:moveTo>
                <a:lnTo>
                  <a:pt x="541177" y="0"/>
                </a:lnTo>
                <a:lnTo>
                  <a:pt x="541177" y="523560"/>
                </a:lnTo>
                <a:lnTo>
                  <a:pt x="0" y="523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80966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1723977" y="7885143"/>
            <a:ext cx="36420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в реестре ЦБ РФ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" y="0"/>
            <a:ext cx="1828796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171423" y="539887"/>
            <a:ext cx="14397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0"/>
              <a:buFont typeface="Arial"/>
              <a:buNone/>
            </a:pPr>
            <a:r>
              <a:rPr b="1" i="0" lang="en-US" sz="585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такое краудлендинг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2067923" y="8736634"/>
            <a:ext cx="29412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Моментальная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оценка компании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517483" y="8736634"/>
            <a:ext cx="17844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Верификация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959921" y="8736634"/>
            <a:ext cx="2641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Сбор средств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1038482" y="8736634"/>
            <a:ext cx="22254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Перечисление  займа компании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3264016" y="8736634"/>
            <a:ext cx="35169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Возврат процентного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дохода  инвесторам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66602" y="1446000"/>
            <a:ext cx="159837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Коллективные инвестиции в бизнес от частных инвесторов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314386" y="3428988"/>
            <a:ext cx="234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Инвесторы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4605930" y="3428988"/>
            <a:ext cx="2035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Заёмщик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16250" y="4446175"/>
            <a:ext cx="44367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1. Договор об оказании услуг по содействию в инвестировании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2. Выбор инвестпроект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3. Акцепты оферты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4. Получение дохода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386672" y="3278613"/>
            <a:ext cx="58065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sng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vremyadengi.pro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3405175" y="4456775"/>
            <a:ext cx="4436700" cy="18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1. Договор об услуге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по привлечению инвестиций 2. Размещение проекта 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3. Договор займ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4. Возврат инвестиций</a:t>
            </a:r>
            <a:endParaRPr b="0" i="0" sz="2400" u="none" cap="none" strike="noStrike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1171423" y="539887"/>
            <a:ext cx="14397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0"/>
              <a:buFont typeface="Arial"/>
              <a:buNone/>
            </a:pPr>
            <a:r>
              <a:rPr b="1" i="0" lang="en-US" sz="585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показатели на 01.12.2024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2" r="-1301" t="0"/>
            </a:stretch>
          </a:blipFill>
          <a:ln>
            <a:noFill/>
          </a:ln>
        </p:spPr>
      </p:sp>
      <p:sp>
        <p:nvSpPr>
          <p:cNvPr id="112" name="Google Shape;112;p3"/>
          <p:cNvSpPr/>
          <p:nvPr/>
        </p:nvSpPr>
        <p:spPr>
          <a:xfrm>
            <a:off x="-1843233" y="5298621"/>
            <a:ext cx="21974461" cy="5116544"/>
          </a:xfrm>
          <a:custGeom>
            <a:rect b="b" l="l" r="r" t="t"/>
            <a:pathLst>
              <a:path extrusionOk="0" h="6822059" w="29299281">
                <a:moveTo>
                  <a:pt x="0" y="6822059"/>
                </a:moveTo>
                <a:lnTo>
                  <a:pt x="14649704" y="0"/>
                </a:lnTo>
                <a:lnTo>
                  <a:pt x="29299281" y="6822059"/>
                </a:lnTo>
                <a:close/>
              </a:path>
            </a:pathLst>
          </a:custGeom>
          <a:solidFill>
            <a:srgbClr val="2B2464">
              <a:alpha val="9411"/>
            </a:srgbClr>
          </a:solidFill>
          <a:ln>
            <a:noFill/>
          </a:ln>
        </p:spPr>
      </p:sp>
      <p:sp>
        <p:nvSpPr>
          <p:cNvPr id="113" name="Google Shape;113;p3"/>
          <p:cNvSpPr/>
          <p:nvPr/>
        </p:nvSpPr>
        <p:spPr>
          <a:xfrm>
            <a:off x="1152154" y="5170413"/>
            <a:ext cx="15983711" cy="5116544"/>
          </a:xfrm>
          <a:custGeom>
            <a:rect b="b" l="l" r="r" t="t"/>
            <a:pathLst>
              <a:path extrusionOk="0" h="6822059" w="21311615">
                <a:moveTo>
                  <a:pt x="0" y="6822059"/>
                </a:moveTo>
                <a:lnTo>
                  <a:pt x="10655808" y="0"/>
                </a:lnTo>
                <a:lnTo>
                  <a:pt x="21311615" y="6822059"/>
                </a:lnTo>
                <a:close/>
              </a:path>
            </a:pathLst>
          </a:custGeom>
          <a:solidFill>
            <a:srgbClr val="2B2464">
              <a:alpha val="9411"/>
            </a:srgbClr>
          </a:solidFill>
          <a:ln>
            <a:noFill/>
          </a:ln>
        </p:spPr>
      </p:sp>
      <p:sp>
        <p:nvSpPr>
          <p:cNvPr id="114" name="Google Shape;114;p3"/>
          <p:cNvSpPr/>
          <p:nvPr/>
        </p:nvSpPr>
        <p:spPr>
          <a:xfrm>
            <a:off x="7326630" y="4409584"/>
            <a:ext cx="3634740" cy="2266485"/>
          </a:xfrm>
          <a:custGeom>
            <a:rect b="b" l="l" r="r" t="t"/>
            <a:pathLst>
              <a:path extrusionOk="0" h="2266485" w="3634740">
                <a:moveTo>
                  <a:pt x="0" y="0"/>
                </a:moveTo>
                <a:lnTo>
                  <a:pt x="3634740" y="0"/>
                </a:lnTo>
                <a:lnTo>
                  <a:pt x="3634740" y="2266486"/>
                </a:lnTo>
                <a:lnTo>
                  <a:pt x="0" y="2266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052" l="-18852" r="-21984" t="-14992"/>
            </a:stretch>
          </a:blipFill>
          <a:ln>
            <a:noFill/>
          </a:ln>
        </p:spPr>
      </p:sp>
      <p:sp>
        <p:nvSpPr>
          <p:cNvPr descr="Изображение выглядит как снимок экрана, синий, Цвет электрик, фиолетовый  Автоматически созданное описание" id="115" name="Google Shape;115;p3"/>
          <p:cNvSpPr/>
          <p:nvPr/>
        </p:nvSpPr>
        <p:spPr>
          <a:xfrm>
            <a:off x="7832351" y="4649593"/>
            <a:ext cx="2768975" cy="1727814"/>
          </a:xfrm>
          <a:custGeom>
            <a:rect b="b" l="l" r="r" t="t"/>
            <a:pathLst>
              <a:path extrusionOk="0" h="1727814" w="2768975">
                <a:moveTo>
                  <a:pt x="0" y="0"/>
                </a:moveTo>
                <a:lnTo>
                  <a:pt x="2768974" y="0"/>
                </a:lnTo>
                <a:lnTo>
                  <a:pt x="2768974" y="1727814"/>
                </a:lnTo>
                <a:lnTo>
                  <a:pt x="0" y="1727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1053" t="0"/>
            </a:stretch>
          </a:blip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>
            <a:off x="8009012" y="5328830"/>
            <a:ext cx="2415649" cy="331560"/>
          </a:xfrm>
          <a:custGeom>
            <a:rect b="b" l="l" r="r" t="t"/>
            <a:pathLst>
              <a:path extrusionOk="0" h="331560" w="2415649">
                <a:moveTo>
                  <a:pt x="0" y="0"/>
                </a:moveTo>
                <a:lnTo>
                  <a:pt x="2415649" y="0"/>
                </a:lnTo>
                <a:lnTo>
                  <a:pt x="2415649" y="331560"/>
                </a:lnTo>
                <a:lnTo>
                  <a:pt x="0" y="331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94" l="0" r="0" t="-194"/>
            </a:stretch>
          </a:blipFill>
          <a:ln>
            <a:noFill/>
          </a:ln>
        </p:spPr>
      </p:sp>
      <p:sp>
        <p:nvSpPr>
          <p:cNvPr id="117" name="Google Shape;117;p3"/>
          <p:cNvSpPr txBox="1"/>
          <p:nvPr/>
        </p:nvSpPr>
        <p:spPr>
          <a:xfrm>
            <a:off x="1166572" y="2589208"/>
            <a:ext cx="38670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0"/>
              <a:buFont typeface="Arial"/>
              <a:buNone/>
            </a:pPr>
            <a:r>
              <a:rPr b="1" i="0" lang="en-US" sz="126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973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170699" y="4440107"/>
            <a:ext cx="47397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Выдано в 2024 году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171424" y="6260168"/>
            <a:ext cx="5784600" cy="2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22"/>
              <a:buFont typeface="Arial"/>
              <a:buNone/>
            </a:pPr>
            <a:r>
              <a:rPr b="1" i="0" lang="en-US" sz="1262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473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171425" y="8209150"/>
            <a:ext cx="68376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Текущий портфель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 учетом погашения 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393547" y="3004375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2777012" y="2553450"/>
            <a:ext cx="52446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487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2750134" y="3962494"/>
            <a:ext cx="466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Сумма погашенных займов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2777012" y="6367707"/>
            <a:ext cx="466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Сумма выплаченных %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2833198" y="8892633"/>
            <a:ext cx="466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Выданных за ноябрь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571995" y="6722016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5304669" y="2656375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5664444" y="5040008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4539758" y="7560135"/>
            <a:ext cx="1256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</a:pPr>
            <a:r>
              <a:rPr b="0" i="0" lang="en-US" sz="3509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руб.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2777012" y="4974771"/>
            <a:ext cx="27852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55,5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2777012" y="7401431"/>
            <a:ext cx="2062200" cy="1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211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6386672" y="3278613"/>
            <a:ext cx="58065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sng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vremyadengi.pro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5793150" y="6580150"/>
            <a:ext cx="6701700" cy="3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Компания ВремяДеньги </a:t>
            </a:r>
            <a:endParaRPr b="1" sz="42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7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входит в </a:t>
            </a:r>
            <a:r>
              <a:rPr b="1" lang="en-US" sz="47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ТОП - 5</a:t>
            </a:r>
            <a:r>
              <a:rPr b="1" lang="en-US" sz="42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 компаний на рынке краудлендинга</a:t>
            </a:r>
            <a:endParaRPr sz="4200">
              <a:solidFill>
                <a:srgbClr val="2B246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8343377" y="2249849"/>
            <a:ext cx="8915983" cy="6783561"/>
            <a:chOff x="0" y="-19050"/>
            <a:chExt cx="2348227" cy="1786605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2348227" cy="1767555"/>
            </a:xfrm>
            <a:custGeom>
              <a:rect b="b" l="l" r="r" t="t"/>
              <a:pathLst>
                <a:path extrusionOk="0" h="1767555" w="2348227">
                  <a:moveTo>
                    <a:pt x="36470" y="0"/>
                  </a:moveTo>
                  <a:lnTo>
                    <a:pt x="2311757" y="0"/>
                  </a:lnTo>
                  <a:cubicBezTo>
                    <a:pt x="2321429" y="0"/>
                    <a:pt x="2330706" y="3842"/>
                    <a:pt x="2337545" y="10682"/>
                  </a:cubicBezTo>
                  <a:cubicBezTo>
                    <a:pt x="2344384" y="17521"/>
                    <a:pt x="2348227" y="26797"/>
                    <a:pt x="2348227" y="36470"/>
                  </a:cubicBezTo>
                  <a:lnTo>
                    <a:pt x="2348227" y="1731086"/>
                  </a:lnTo>
                  <a:cubicBezTo>
                    <a:pt x="2348227" y="1751227"/>
                    <a:pt x="2331899" y="1767555"/>
                    <a:pt x="2311757" y="1767555"/>
                  </a:cubicBezTo>
                  <a:lnTo>
                    <a:pt x="36470" y="1767555"/>
                  </a:lnTo>
                  <a:cubicBezTo>
                    <a:pt x="16328" y="1767555"/>
                    <a:pt x="0" y="1751227"/>
                    <a:pt x="0" y="1731086"/>
                  </a:cubicBezTo>
                  <a:lnTo>
                    <a:pt x="0" y="36470"/>
                  </a:lnTo>
                  <a:cubicBezTo>
                    <a:pt x="0" y="16328"/>
                    <a:pt x="16328" y="0"/>
                    <a:pt x="36470" y="0"/>
                  </a:cubicBezTo>
                  <a:close/>
                </a:path>
              </a:pathLst>
            </a:custGeom>
            <a:solidFill>
              <a:srgbClr val="CFD7F5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0" y="-19050"/>
              <a:ext cx="2348227" cy="1786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5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 txBox="1"/>
          <p:nvPr/>
        </p:nvSpPr>
        <p:spPr>
          <a:xfrm>
            <a:off x="8683863" y="2808586"/>
            <a:ext cx="8665800" cy="48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Цифровая платформа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Собственные инвестиции в каждый проект 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Команда с большим банковским опытом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Эффективная риск-модель для оценки заёмщика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Индивидуальный подход к каждому инвестиционному проекту (Приложение 1)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2" r="-1301" t="0"/>
            </a:stretch>
          </a:blipFill>
          <a:ln>
            <a:noFill/>
          </a:ln>
        </p:spPr>
      </p:sp>
      <p:sp>
        <p:nvSpPr>
          <p:cNvPr id="143" name="Google Shape;143;p4"/>
          <p:cNvSpPr/>
          <p:nvPr/>
        </p:nvSpPr>
        <p:spPr>
          <a:xfrm>
            <a:off x="1028700" y="2322179"/>
            <a:ext cx="6475617" cy="6711186"/>
          </a:xfrm>
          <a:custGeom>
            <a:rect b="b" l="l" r="r" t="t"/>
            <a:pathLst>
              <a:path extrusionOk="0" h="6711186" w="6475617">
                <a:moveTo>
                  <a:pt x="0" y="0"/>
                </a:moveTo>
                <a:lnTo>
                  <a:pt x="6475617" y="0"/>
                </a:lnTo>
                <a:lnTo>
                  <a:pt x="6475617" y="6711186"/>
                </a:lnTo>
                <a:lnTo>
                  <a:pt x="0" y="6711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7701" r="-27696" t="0"/>
            </a:stretch>
          </a:blipFill>
          <a:ln>
            <a:noFill/>
          </a:ln>
        </p:spPr>
      </p:sp>
      <p:sp>
        <p:nvSpPr>
          <p:cNvPr id="144" name="Google Shape;144;p4"/>
          <p:cNvSpPr/>
          <p:nvPr/>
        </p:nvSpPr>
        <p:spPr>
          <a:xfrm>
            <a:off x="8716999" y="2857449"/>
            <a:ext cx="278290" cy="271992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4"/>
          <p:cNvSpPr txBox="1"/>
          <p:nvPr/>
        </p:nvSpPr>
        <p:spPr>
          <a:xfrm>
            <a:off x="1028700" y="554749"/>
            <a:ext cx="146295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48"/>
              <a:buFont typeface="Arial"/>
              <a:buNone/>
            </a:pPr>
            <a:r>
              <a:rPr b="1" lang="en-US" sz="5848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Наши преимущества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717001" y="3759798"/>
            <a:ext cx="278290" cy="271992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>
            <a:off x="8717001" y="4634756"/>
            <a:ext cx="278290" cy="271992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4"/>
          <p:cNvSpPr/>
          <p:nvPr/>
        </p:nvSpPr>
        <p:spPr>
          <a:xfrm>
            <a:off x="8717005" y="5509699"/>
            <a:ext cx="278290" cy="271992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4"/>
          <p:cNvSpPr/>
          <p:nvPr/>
        </p:nvSpPr>
        <p:spPr>
          <a:xfrm>
            <a:off x="8717010" y="6824753"/>
            <a:ext cx="278290" cy="271992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4f5da4dc48ac87dd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4f5da4dc48ac87dd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" y="-1"/>
            <a:ext cx="18287981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4f5da4dc48ac87dd_4"/>
          <p:cNvSpPr txBox="1"/>
          <p:nvPr/>
        </p:nvSpPr>
        <p:spPr>
          <a:xfrm>
            <a:off x="1028698" y="2335050"/>
            <a:ext cx="73146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Анализ и экспертиза по заёмщику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Сопровождение и мониторинг проекта до возвращения займа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Регулярные выплаты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Высокий доход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Гарантия надежности от собственника</a:t>
            </a:r>
            <a:endParaRPr b="1" sz="2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4f5da4dc48ac87dd_4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299" r="-1299" t="0"/>
            </a:stretch>
          </a:blipFill>
          <a:ln>
            <a:noFill/>
          </a:ln>
        </p:spPr>
      </p:sp>
      <p:sp>
        <p:nvSpPr>
          <p:cNvPr id="158" name="Google Shape;158;g4f5da4dc48ac87dd_4"/>
          <p:cNvSpPr/>
          <p:nvPr/>
        </p:nvSpPr>
        <p:spPr>
          <a:xfrm>
            <a:off x="1028700" y="2437597"/>
            <a:ext cx="191711" cy="199049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g4f5da4dc48ac87dd_4"/>
          <p:cNvSpPr txBox="1"/>
          <p:nvPr/>
        </p:nvSpPr>
        <p:spPr>
          <a:xfrm>
            <a:off x="1028700" y="554749"/>
            <a:ext cx="146295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48"/>
              <a:buFont typeface="Arial"/>
              <a:buNone/>
            </a:pPr>
            <a:r>
              <a:rPr b="1" lang="en-US" sz="5848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Что получает инвестор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g4f5da4dc48ac87dd_4"/>
          <p:cNvSpPr/>
          <p:nvPr/>
        </p:nvSpPr>
        <p:spPr>
          <a:xfrm>
            <a:off x="1028700" y="3329472"/>
            <a:ext cx="191711" cy="199049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g4f5da4dc48ac87dd_4"/>
          <p:cNvSpPr/>
          <p:nvPr/>
        </p:nvSpPr>
        <p:spPr>
          <a:xfrm>
            <a:off x="1028700" y="4616466"/>
            <a:ext cx="191711" cy="199049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g4f5da4dc48ac87dd_4"/>
          <p:cNvSpPr/>
          <p:nvPr/>
        </p:nvSpPr>
        <p:spPr>
          <a:xfrm>
            <a:off x="1028700" y="5505154"/>
            <a:ext cx="191711" cy="199049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g4f5da4dc48ac87dd_4"/>
          <p:cNvSpPr/>
          <p:nvPr/>
        </p:nvSpPr>
        <p:spPr>
          <a:xfrm>
            <a:off x="1028700" y="6393829"/>
            <a:ext cx="191711" cy="199049"/>
          </a:xfrm>
          <a:custGeom>
            <a:rect b="b" l="l" r="r" t="t"/>
            <a:pathLst>
              <a:path extrusionOk="0" h="494531" w="494737">
                <a:moveTo>
                  <a:pt x="0" y="0"/>
                </a:moveTo>
                <a:lnTo>
                  <a:pt x="494737" y="0"/>
                </a:lnTo>
                <a:lnTo>
                  <a:pt x="494737" y="494531"/>
                </a:lnTo>
                <a:lnTo>
                  <a:pt x="0" y="494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g4f5da4dc48ac87dd_4"/>
          <p:cNvSpPr txBox="1"/>
          <p:nvPr/>
        </p:nvSpPr>
        <p:spPr>
          <a:xfrm>
            <a:off x="9477617" y="4701000"/>
            <a:ext cx="27798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endParaRPr sz="50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g4f5da4dc48ac87dd_4"/>
          <p:cNvSpPr txBox="1"/>
          <p:nvPr/>
        </p:nvSpPr>
        <p:spPr>
          <a:xfrm>
            <a:off x="11356532" y="1526450"/>
            <a:ext cx="4975800" cy="56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 sz="320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g4f5da4dc48ac87dd_4"/>
          <p:cNvSpPr txBox="1"/>
          <p:nvPr/>
        </p:nvSpPr>
        <p:spPr>
          <a:xfrm>
            <a:off x="14944916" y="4697400"/>
            <a:ext cx="27798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60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g4f5da4dc48ac87dd_4"/>
          <p:cNvSpPr txBox="1"/>
          <p:nvPr/>
        </p:nvSpPr>
        <p:spPr>
          <a:xfrm>
            <a:off x="9982357" y="6393825"/>
            <a:ext cx="85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Доходность инвестора*</a:t>
            </a:r>
            <a:endParaRPr sz="35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g4f5da4dc48ac87dd_4"/>
          <p:cNvSpPr txBox="1"/>
          <p:nvPr/>
        </p:nvSpPr>
        <p:spPr>
          <a:xfrm>
            <a:off x="9982350" y="8304377"/>
            <a:ext cx="7314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*Индивидуальные условия для крупных инвесторов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7"/>
          <p:cNvCxnSpPr/>
          <p:nvPr/>
        </p:nvCxnSpPr>
        <p:spPr>
          <a:xfrm rot="4046">
            <a:off x="1070469" y="9457209"/>
            <a:ext cx="16184644" cy="0"/>
          </a:xfrm>
          <a:prstGeom prst="straightConnector1">
            <a:avLst/>
          </a:prstGeom>
          <a:noFill/>
          <a:ln cap="rnd" cmpd="sng" w="9525">
            <a:solidFill>
              <a:srgbClr val="2B246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7"/>
          <p:cNvSpPr txBox="1"/>
          <p:nvPr/>
        </p:nvSpPr>
        <p:spPr>
          <a:xfrm>
            <a:off x="1070475" y="1764225"/>
            <a:ext cx="8532000" cy="73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Первичный анализ заемщика</a:t>
            </a:r>
            <a:endParaRPr b="1"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Выявление безусловных стоп-факторов (наличие в реестре недобросовестных поставщиков, нет текущей просрочки по обязательствам (НБКИ), виды деятельности и пр.)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Анализ финансовой отчетности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Динамика выручки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Опыт исполнения госконтрактов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Сроки оплаты по заключенным контрактам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Судебные разбирательства и наличие исполнительных производств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Оценка личного имущества учредителя для обязательного личного поручительства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Наличие дополнительного розничного бизнеса и его финансовый анализ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Видеоконференцсвязь со всеми претендентами (учредитель и/или директор) на заем, чтобы:</a:t>
            </a:r>
            <a:endParaRPr b="1"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выявить фрод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определить конечного бенефициара и прочие риск-факторы, связанные с качеством управления в бизнесе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6421838" y="831556"/>
            <a:ext cx="769420" cy="769420"/>
          </a:xfrm>
          <a:custGeom>
            <a:rect b="b" l="l" r="r" t="t"/>
            <a:pathLst>
              <a:path extrusionOk="0" h="769420" w="769420">
                <a:moveTo>
                  <a:pt x="0" y="0"/>
                </a:moveTo>
                <a:lnTo>
                  <a:pt x="769420" y="0"/>
                </a:lnTo>
                <a:lnTo>
                  <a:pt x="769420" y="769420"/>
                </a:lnTo>
                <a:lnTo>
                  <a:pt x="0" y="769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02" r="-1301" t="0"/>
            </a:stretch>
          </a:blipFill>
          <a:ln>
            <a:noFill/>
          </a:ln>
        </p:spPr>
      </p:sp>
      <p:sp>
        <p:nvSpPr>
          <p:cNvPr id="176" name="Google Shape;176;p7"/>
          <p:cNvSpPr txBox="1"/>
          <p:nvPr/>
        </p:nvSpPr>
        <p:spPr>
          <a:xfrm>
            <a:off x="1070475" y="555075"/>
            <a:ext cx="149019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Приложение №1.</a:t>
            </a:r>
            <a:endParaRPr b="0" i="0" sz="5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7224850" y="616725"/>
            <a:ext cx="69981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Эксперты ВРЕМЯДЕНЬГИ проводят 3 этапа проверки каждой компании, которая претендует на крауд-заем.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0257000" y="1764225"/>
            <a:ext cx="6998100" cy="4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Глубокий анализ</a:t>
            </a:r>
            <a:endParaRPr b="1"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Расчет рейтинга заемщика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Источник погашения обязательств перед инвесторами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Соответствие структуры финансового баланса основному виду деятельности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Крупные остатки по статьям баланса или статьям отчета о прибылях и убытках, которые нехарактерны для данного Заемщика или резко отличаются по сравнению с организациями аналогичного профиля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Резкие негативные изменения статей баланса или отчета о прибылях и убытках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Оценка потребности клиента в финансировании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— Анализ цели привлечения финансирования</a:t>
            </a:r>
            <a:endParaRPr sz="1800">
              <a:solidFill>
                <a:srgbClr val="2B2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1171425" y="612481"/>
            <a:ext cx="14397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50"/>
              <a:buFont typeface="Arial"/>
              <a:buNone/>
            </a:pPr>
            <a:r>
              <a:rPr b="1" i="0" lang="en-US" sz="585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1171425" y="2665200"/>
            <a:ext cx="58734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2"/>
              <a:buFont typeface="Arial"/>
              <a:buNone/>
            </a:pPr>
            <a:r>
              <a:rPr b="1" i="0" lang="en-US" sz="496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Ан</a:t>
            </a:r>
            <a:r>
              <a:rPr b="1" lang="en-US" sz="4962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b="1" i="0" lang="en-US" sz="496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4962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Алексеева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1171413" y="3648405"/>
            <a:ext cx="142269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1"/>
              <a:buFont typeface="Arial"/>
              <a:buNone/>
            </a:pPr>
            <a:r>
              <a:rPr b="0" i="0" lang="en-US" sz="4411" u="none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</a:rPr>
              <a:t>+7 9</a:t>
            </a:r>
            <a:r>
              <a:rPr lang="en-US" sz="4411">
                <a:solidFill>
                  <a:srgbClr val="2B2464"/>
                </a:solidFill>
              </a:rPr>
              <a:t>67</a:t>
            </a:r>
            <a:r>
              <a:rPr b="0" i="0" lang="en-US" sz="4411" u="none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11">
                <a:solidFill>
                  <a:srgbClr val="2B2464"/>
                </a:solidFill>
              </a:rPr>
              <a:t>164</a:t>
            </a:r>
            <a:r>
              <a:rPr b="0" i="0" lang="en-US" sz="4411" u="none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11">
                <a:solidFill>
                  <a:srgbClr val="2B2464"/>
                </a:solidFill>
              </a:rPr>
              <a:t>8481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171426" y="5887382"/>
            <a:ext cx="142269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Arial"/>
              <a:buNone/>
            </a:pPr>
            <a:r>
              <a:rPr lang="en-US" sz="4411">
                <a:solidFill>
                  <a:srgbClr val="2B2464"/>
                </a:solidFill>
              </a:rPr>
              <a:t>+7 922 322 3515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1171425" y="7761020"/>
            <a:ext cx="154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info</a:t>
            </a:r>
            <a:r>
              <a:rPr b="0" i="0" lang="en-US" sz="2800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@vremyadengi.pro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13092243" y="7639236"/>
            <a:ext cx="40989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7"/>
              <a:buFont typeface="Arial"/>
              <a:buNone/>
            </a:pPr>
            <a:r>
              <a:rPr b="0" i="0" lang="en-US" sz="3777" u="sng" cap="none" strike="noStrike">
                <a:solidFill>
                  <a:srgbClr val="2B246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vremyadengi.pro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1171425" y="4859125"/>
            <a:ext cx="80370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2"/>
              <a:buFont typeface="Arial"/>
              <a:buNone/>
            </a:pPr>
            <a:r>
              <a:rPr b="1" lang="en-US" sz="4962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Дмитрий</a:t>
            </a:r>
            <a:r>
              <a:rPr b="1" i="0" lang="en-US" sz="4962" u="none" cap="none" strike="noStrike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4962">
                <a:solidFill>
                  <a:srgbClr val="2B2464"/>
                </a:solidFill>
                <a:latin typeface="Montserrat"/>
                <a:ea typeface="Montserrat"/>
                <a:cs typeface="Montserrat"/>
                <a:sym typeface="Montserrat"/>
              </a:rPr>
              <a:t>Рогожников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