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jS5grLO2VkGGlYIFn21rVN2Bbz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vremyadengi.pro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vremyadengi.pr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hyperlink" Target="https://vremyadengi.pro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vremyadengi.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724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28700" y="2855400"/>
            <a:ext cx="13806600" cy="29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31"/>
              <a:buFont typeface="Arial"/>
              <a:buNone/>
            </a:pPr>
            <a:r>
              <a:rPr b="1" i="0" lang="en-US" sz="963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ИНВЕСТИЦИОННАЯ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31"/>
              <a:buFont typeface="Arial"/>
              <a:buNone/>
            </a:pPr>
            <a:r>
              <a:rPr b="1" i="0" lang="en-US" sz="963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</a:t>
            </a:r>
            <a:r>
              <a:rPr b="1" lang="en-US" sz="9631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811590" y="7834331"/>
            <a:ext cx="4098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7"/>
              <a:buFont typeface="Arial"/>
              <a:buNone/>
            </a:pPr>
            <a:r>
              <a:rPr b="0" i="0" lang="en-US" sz="3777" u="sng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82809" y="7885154"/>
            <a:ext cx="541177" cy="523559"/>
          </a:xfrm>
          <a:custGeom>
            <a:rect b="b" l="l" r="r" t="t"/>
            <a:pathLst>
              <a:path extrusionOk="0" h="523559" w="541177">
                <a:moveTo>
                  <a:pt x="0" y="0"/>
                </a:moveTo>
                <a:lnTo>
                  <a:pt x="541177" y="0"/>
                </a:lnTo>
                <a:lnTo>
                  <a:pt x="541177" y="523560"/>
                </a:lnTo>
                <a:lnTo>
                  <a:pt x="0" y="52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80966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1723977" y="7885143"/>
            <a:ext cx="36420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в реестре ЦБ РФ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" y="0"/>
            <a:ext cx="1828796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171423" y="539887"/>
            <a:ext cx="143976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</a:t>
            </a:r>
            <a:r>
              <a:rPr b="1" lang="en-US" sz="585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 краудлендинг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067923" y="8736634"/>
            <a:ext cx="294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Моментальная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оценка компании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517483" y="8736634"/>
            <a:ext cx="17844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Верификация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959921" y="8736634"/>
            <a:ext cx="2641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Сбор средств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1038482" y="8736634"/>
            <a:ext cx="22254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Перечисление  займа компании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3264016" y="8736634"/>
            <a:ext cx="35169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Возврат процентного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дохода  инвесторам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66602" y="1446000"/>
            <a:ext cx="159837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Коллективные инвестиции в бизнес от частных инвесторов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314386" y="3428988"/>
            <a:ext cx="234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Инвесторы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4605930" y="3428988"/>
            <a:ext cx="203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Заёмщик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16250" y="4446175"/>
            <a:ext cx="44367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1. Договор об оказании услуг по содействию в инвестировании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2. Выбор инвестпроект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3. Акцепты оферты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4. Получение дохода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386672" y="3278613"/>
            <a:ext cx="58065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sng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3405175" y="4456775"/>
            <a:ext cx="44367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1. Договор об услуге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по привлечению инвестиций 2. Размещение проекта 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3. Договор займ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4. Возврат инвестиций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171423" y="539887"/>
            <a:ext cx="14397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показатели на 01.12.2024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-1843233" y="5298621"/>
            <a:ext cx="21974461" cy="5116544"/>
          </a:xfrm>
          <a:custGeom>
            <a:rect b="b" l="l" r="r" t="t"/>
            <a:pathLst>
              <a:path extrusionOk="0" h="6822059" w="29299281">
                <a:moveTo>
                  <a:pt x="0" y="6822059"/>
                </a:moveTo>
                <a:lnTo>
                  <a:pt x="14649704" y="0"/>
                </a:lnTo>
                <a:lnTo>
                  <a:pt x="29299281" y="6822059"/>
                </a:lnTo>
                <a:close/>
              </a:path>
            </a:pathLst>
          </a:custGeom>
          <a:solidFill>
            <a:srgbClr val="2B2464">
              <a:alpha val="9411"/>
            </a:srgbClr>
          </a:solid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1152154" y="5170413"/>
            <a:ext cx="15983711" cy="5116544"/>
          </a:xfrm>
          <a:custGeom>
            <a:rect b="b" l="l" r="r" t="t"/>
            <a:pathLst>
              <a:path extrusionOk="0" h="6822059" w="21311615">
                <a:moveTo>
                  <a:pt x="0" y="6822059"/>
                </a:moveTo>
                <a:lnTo>
                  <a:pt x="10655808" y="0"/>
                </a:lnTo>
                <a:lnTo>
                  <a:pt x="21311615" y="6822059"/>
                </a:lnTo>
                <a:close/>
              </a:path>
            </a:pathLst>
          </a:custGeom>
          <a:solidFill>
            <a:srgbClr val="2B2464">
              <a:alpha val="9411"/>
            </a:srgbClr>
          </a:solid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7326630" y="4409584"/>
            <a:ext cx="3634740" cy="2266485"/>
          </a:xfrm>
          <a:custGeom>
            <a:rect b="b" l="l" r="r" t="t"/>
            <a:pathLst>
              <a:path extrusionOk="0" h="2266485" w="3634740">
                <a:moveTo>
                  <a:pt x="0" y="0"/>
                </a:moveTo>
                <a:lnTo>
                  <a:pt x="3634740" y="0"/>
                </a:lnTo>
                <a:lnTo>
                  <a:pt x="3634740" y="2266486"/>
                </a:lnTo>
                <a:lnTo>
                  <a:pt x="0" y="2266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52" l="-18852" r="-21984" t="-14992"/>
            </a:stretch>
          </a:blipFill>
          <a:ln>
            <a:noFill/>
          </a:ln>
        </p:spPr>
      </p:sp>
      <p:sp>
        <p:nvSpPr>
          <p:cNvPr descr="Изображение выглядит как снимок экрана, синий, Цвет электрик, фиолетовый  Автоматически созданное описание" id="115" name="Google Shape;115;p3"/>
          <p:cNvSpPr/>
          <p:nvPr/>
        </p:nvSpPr>
        <p:spPr>
          <a:xfrm>
            <a:off x="7832351" y="4649593"/>
            <a:ext cx="2768975" cy="1727814"/>
          </a:xfrm>
          <a:custGeom>
            <a:rect b="b" l="l" r="r" t="t"/>
            <a:pathLst>
              <a:path extrusionOk="0" h="1727814" w="2768975">
                <a:moveTo>
                  <a:pt x="0" y="0"/>
                </a:moveTo>
                <a:lnTo>
                  <a:pt x="2768974" y="0"/>
                </a:lnTo>
                <a:lnTo>
                  <a:pt x="2768974" y="1727814"/>
                </a:lnTo>
                <a:lnTo>
                  <a:pt x="0" y="1727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1053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8009012" y="5328830"/>
            <a:ext cx="2415649" cy="331560"/>
          </a:xfrm>
          <a:custGeom>
            <a:rect b="b" l="l" r="r" t="t"/>
            <a:pathLst>
              <a:path extrusionOk="0" h="331560" w="2415649">
                <a:moveTo>
                  <a:pt x="0" y="0"/>
                </a:moveTo>
                <a:lnTo>
                  <a:pt x="2415649" y="0"/>
                </a:lnTo>
                <a:lnTo>
                  <a:pt x="2415649" y="331560"/>
                </a:lnTo>
                <a:lnTo>
                  <a:pt x="0" y="331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94" l="0" r="0" t="-194"/>
            </a:stretch>
          </a:blipFill>
          <a:ln>
            <a:noFill/>
          </a:ln>
        </p:spPr>
      </p:sp>
      <p:sp>
        <p:nvSpPr>
          <p:cNvPr id="117" name="Google Shape;117;p3"/>
          <p:cNvSpPr txBox="1"/>
          <p:nvPr/>
        </p:nvSpPr>
        <p:spPr>
          <a:xfrm>
            <a:off x="1166572" y="2589208"/>
            <a:ext cx="38670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0"/>
              <a:buFont typeface="Arial"/>
              <a:buNone/>
            </a:pPr>
            <a:r>
              <a:rPr b="1" i="0" lang="en-US" sz="126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973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170699" y="4440107"/>
            <a:ext cx="47397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Выдано в 2024 году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71424" y="6260168"/>
            <a:ext cx="57846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22"/>
              <a:buFont typeface="Arial"/>
              <a:buNone/>
            </a:pPr>
            <a:r>
              <a:rPr b="1" i="0" lang="en-US" sz="1262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473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171425" y="8209150"/>
            <a:ext cx="68376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Текущий портфель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 учетом погашения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393547" y="300437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2777012" y="2553450"/>
            <a:ext cx="52446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487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2750134" y="3962494"/>
            <a:ext cx="466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Сумма погашенных займов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2777012" y="6367707"/>
            <a:ext cx="466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Сумма выплаченных %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2833198" y="8892633"/>
            <a:ext cx="466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Выданных за ноябрь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571995" y="6722016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5304669" y="265637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5664444" y="5040008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4539758" y="756013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2777012" y="4974771"/>
            <a:ext cx="27852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55,5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2777012" y="7401431"/>
            <a:ext cx="20622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211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6386672" y="3278613"/>
            <a:ext cx="58065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sng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793150" y="6580150"/>
            <a:ext cx="6701700" cy="3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ВремяДеньги </a:t>
            </a:r>
            <a:endParaRPr b="1" sz="4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входит в </a:t>
            </a:r>
            <a:r>
              <a:rPr b="1" lang="en-US" sz="47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ТОП - 5</a:t>
            </a: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 компаний на рынке краудлендинга</a:t>
            </a:r>
            <a:endParaRPr sz="4200">
              <a:solidFill>
                <a:srgbClr val="2B246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8343375" y="2249850"/>
            <a:ext cx="9160434" cy="6783561"/>
            <a:chOff x="0" y="-19050"/>
            <a:chExt cx="2348227" cy="1786605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2348227" cy="1767555"/>
            </a:xfrm>
            <a:custGeom>
              <a:rect b="b" l="l" r="r" t="t"/>
              <a:pathLst>
                <a:path extrusionOk="0" h="1767555" w="2348227">
                  <a:moveTo>
                    <a:pt x="36470" y="0"/>
                  </a:moveTo>
                  <a:lnTo>
                    <a:pt x="2311757" y="0"/>
                  </a:lnTo>
                  <a:cubicBezTo>
                    <a:pt x="2321429" y="0"/>
                    <a:pt x="2330706" y="3842"/>
                    <a:pt x="2337545" y="10682"/>
                  </a:cubicBezTo>
                  <a:cubicBezTo>
                    <a:pt x="2344384" y="17521"/>
                    <a:pt x="2348227" y="26797"/>
                    <a:pt x="2348227" y="36470"/>
                  </a:cubicBezTo>
                  <a:lnTo>
                    <a:pt x="2348227" y="1731086"/>
                  </a:lnTo>
                  <a:cubicBezTo>
                    <a:pt x="2348227" y="1751227"/>
                    <a:pt x="2331899" y="1767555"/>
                    <a:pt x="2311757" y="1767555"/>
                  </a:cubicBezTo>
                  <a:lnTo>
                    <a:pt x="36470" y="1767555"/>
                  </a:lnTo>
                  <a:cubicBezTo>
                    <a:pt x="16328" y="1767555"/>
                    <a:pt x="0" y="1751227"/>
                    <a:pt x="0" y="1731086"/>
                  </a:cubicBezTo>
                  <a:lnTo>
                    <a:pt x="0" y="36470"/>
                  </a:lnTo>
                  <a:cubicBezTo>
                    <a:pt x="0" y="16328"/>
                    <a:pt x="16328" y="0"/>
                    <a:pt x="36470" y="0"/>
                  </a:cubicBezTo>
                  <a:close/>
                </a:path>
              </a:pathLst>
            </a:custGeom>
            <a:solidFill>
              <a:srgbClr val="CFD7F5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-19050"/>
              <a:ext cx="2348227" cy="1786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9397905" y="2819288"/>
            <a:ext cx="77295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ИП и ЮЛ без ограничений по сроку существования компании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Нет текущей просрочки по обязательствам (НБКИ)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Вид деятельности компании не находится в стопе (см. приложение №1)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20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Привлечение денежных средств под конкретную цель, исходя из потребности бизнеса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1028700" y="2322179"/>
            <a:ext cx="6475617" cy="6711186"/>
          </a:xfrm>
          <a:custGeom>
            <a:rect b="b" l="l" r="r" t="t"/>
            <a:pathLst>
              <a:path extrusionOk="0" h="6711186" w="6475617">
                <a:moveTo>
                  <a:pt x="0" y="0"/>
                </a:moveTo>
                <a:lnTo>
                  <a:pt x="6475617" y="0"/>
                </a:lnTo>
                <a:lnTo>
                  <a:pt x="6475617" y="6711186"/>
                </a:lnTo>
                <a:lnTo>
                  <a:pt x="0" y="671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701" r="-27696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>
            <a:off x="9195825" y="2762981"/>
            <a:ext cx="494737" cy="494531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 txBox="1"/>
          <p:nvPr/>
        </p:nvSpPr>
        <p:spPr>
          <a:xfrm>
            <a:off x="1028700" y="554749"/>
            <a:ext cx="14629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48"/>
              <a:buFont typeface="Arial"/>
              <a:buNone/>
            </a:pPr>
            <a:r>
              <a:rPr b="1" i="0" lang="en-US" sz="5848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Общий портрет заёмщика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5800" y="4149964"/>
            <a:ext cx="494737" cy="494531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9195813" y="5499909"/>
            <a:ext cx="494737" cy="494531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9195802" y="6899124"/>
            <a:ext cx="494737" cy="494531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2"/>
                </a:lnTo>
                <a:lnTo>
                  <a:pt x="0" y="494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54" name="Google Shape;154;p5"/>
          <p:cNvSpPr txBox="1"/>
          <p:nvPr/>
        </p:nvSpPr>
        <p:spPr>
          <a:xfrm>
            <a:off x="1070475" y="555070"/>
            <a:ext cx="14629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48"/>
              <a:buFont typeface="Arial"/>
              <a:buNone/>
            </a:pPr>
            <a:r>
              <a:rPr b="1" i="0" lang="en-US" sz="5848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параметры займа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5"/>
          <p:cNvCxnSpPr/>
          <p:nvPr/>
        </p:nvCxnSpPr>
        <p:spPr>
          <a:xfrm rot="4046">
            <a:off x="1070469" y="9457209"/>
            <a:ext cx="16184644" cy="0"/>
          </a:xfrm>
          <a:prstGeom prst="straightConnector1">
            <a:avLst/>
          </a:prstGeom>
          <a:noFill/>
          <a:ln cap="rnd" cmpd="sng" w="9525">
            <a:solidFill>
              <a:srgbClr val="2B24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5"/>
          <p:cNvSpPr txBox="1"/>
          <p:nvPr/>
        </p:nvSpPr>
        <p:spPr>
          <a:xfrm>
            <a:off x="1754190" y="2598072"/>
            <a:ext cx="30942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62"/>
              <a:buFont typeface="Arial"/>
              <a:buNone/>
            </a:pPr>
            <a:r>
              <a:rPr b="0" i="0" lang="en-US" sz="13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6652484" y="2535504"/>
            <a:ext cx="45447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83"/>
              <a:buFont typeface="Arial"/>
              <a:buNone/>
            </a:pPr>
            <a:r>
              <a:rPr b="0" i="0" lang="en-US" sz="14683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2,5%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12159355" y="5514892"/>
            <a:ext cx="42177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1"/>
              <a:buFont typeface="Arial"/>
              <a:buNone/>
            </a:pPr>
            <a:r>
              <a:rPr b="0" i="0" lang="en-US" sz="382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070475" y="4495608"/>
            <a:ext cx="21705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 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5824760" y="4495608"/>
            <a:ext cx="4274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 месяц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12159355" y="6240634"/>
            <a:ext cx="4644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месяцев с твёрдым залогом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070475" y="7087719"/>
            <a:ext cx="39720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070475" y="7837527"/>
            <a:ext cx="55722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 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824760" y="7837527"/>
            <a:ext cx="79182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единоразовая комиссия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5"/>
          <p:cNvCxnSpPr/>
          <p:nvPr/>
        </p:nvCxnSpPr>
        <p:spPr>
          <a:xfrm>
            <a:off x="1070474" y="5666853"/>
            <a:ext cx="10126853" cy="8492"/>
          </a:xfrm>
          <a:prstGeom prst="straightConnector1">
            <a:avLst/>
          </a:prstGeom>
          <a:noFill/>
          <a:ln cap="rnd" cmpd="sng" w="952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5"/>
          <p:cNvSpPr txBox="1"/>
          <p:nvPr/>
        </p:nvSpPr>
        <p:spPr>
          <a:xfrm>
            <a:off x="1070475" y="3748929"/>
            <a:ext cx="14049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824760" y="3757888"/>
            <a:ext cx="14049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2887563" y="4376020"/>
            <a:ext cx="41358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1"/>
              <a:buFont typeface="Arial"/>
              <a:buNone/>
            </a:pPr>
            <a:r>
              <a:rPr b="0" i="0" lang="en-US" sz="1336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1811630" y="5987776"/>
            <a:ext cx="30942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62"/>
              <a:buFont typeface="Arial"/>
              <a:buNone/>
            </a:pPr>
            <a:r>
              <a:rPr b="0" i="0" lang="en-US" sz="13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6652484" y="5800593"/>
            <a:ext cx="45447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83"/>
              <a:buFont typeface="Arial"/>
              <a:buNone/>
            </a:pPr>
            <a:r>
              <a:rPr b="0" i="0" lang="en-US" sz="14683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2%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824760" y="7099808"/>
            <a:ext cx="14049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2159355" y="3396673"/>
            <a:ext cx="42177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1"/>
              <a:buFont typeface="Arial"/>
              <a:buNone/>
            </a:pPr>
            <a:r>
              <a:rPr b="0" i="0" lang="en-US" sz="382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2159355" y="4122415"/>
            <a:ext cx="4644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месяцев без залога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3001254" y="2317801"/>
            <a:ext cx="41358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1"/>
              <a:buFont typeface="Arial"/>
              <a:buNone/>
            </a:pPr>
            <a:r>
              <a:rPr b="0" i="0" lang="en-US" sz="1336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0" y="-364162"/>
            <a:ext cx="18288000" cy="11015324"/>
          </a:xfrm>
          <a:custGeom>
            <a:rect b="b" l="l" r="r" t="t"/>
            <a:pathLst>
              <a:path extrusionOk="0" h="1038467" w="1724097">
                <a:moveTo>
                  <a:pt x="0" y="0"/>
                </a:moveTo>
                <a:lnTo>
                  <a:pt x="1724097" y="0"/>
                </a:lnTo>
                <a:lnTo>
                  <a:pt x="1724097" y="1038467"/>
                </a:lnTo>
                <a:lnTo>
                  <a:pt x="0" y="1038467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 b="-23232" l="-51825" r="-8799" t="-54440"/>
            </a:stretch>
          </a:blipFill>
          <a:ln>
            <a:noFill/>
          </a:ln>
        </p:spPr>
      </p:sp>
      <p:sp>
        <p:nvSpPr>
          <p:cNvPr id="180" name="Google Shape;180;p6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grpSp>
        <p:nvGrpSpPr>
          <p:cNvPr id="181" name="Google Shape;181;p6"/>
          <p:cNvGrpSpPr/>
          <p:nvPr/>
        </p:nvGrpSpPr>
        <p:grpSpPr>
          <a:xfrm>
            <a:off x="1098002" y="2522825"/>
            <a:ext cx="6011912" cy="6783561"/>
            <a:chOff x="0" y="-19050"/>
            <a:chExt cx="2119109" cy="1786605"/>
          </a:xfrm>
        </p:grpSpPr>
        <p:sp>
          <p:nvSpPr>
            <p:cNvPr id="182" name="Google Shape;182;p6"/>
            <p:cNvSpPr/>
            <p:nvPr/>
          </p:nvSpPr>
          <p:spPr>
            <a:xfrm>
              <a:off x="0" y="0"/>
              <a:ext cx="2119109" cy="1767555"/>
            </a:xfrm>
            <a:custGeom>
              <a:rect b="b" l="l" r="r" t="t"/>
              <a:pathLst>
                <a:path extrusionOk="0" h="1767555" w="2119109">
                  <a:moveTo>
                    <a:pt x="40413" y="0"/>
                  </a:moveTo>
                  <a:lnTo>
                    <a:pt x="2078697" y="0"/>
                  </a:lnTo>
                  <a:cubicBezTo>
                    <a:pt x="2089415" y="0"/>
                    <a:pt x="2099694" y="4258"/>
                    <a:pt x="2107273" y="11837"/>
                  </a:cubicBezTo>
                  <a:cubicBezTo>
                    <a:pt x="2114852" y="19415"/>
                    <a:pt x="2119109" y="29695"/>
                    <a:pt x="2119109" y="40413"/>
                  </a:cubicBezTo>
                  <a:lnTo>
                    <a:pt x="2119109" y="1727143"/>
                  </a:lnTo>
                  <a:cubicBezTo>
                    <a:pt x="2119109" y="1737861"/>
                    <a:pt x="2114852" y="1748140"/>
                    <a:pt x="2107273" y="1755719"/>
                  </a:cubicBezTo>
                  <a:cubicBezTo>
                    <a:pt x="2099694" y="1763298"/>
                    <a:pt x="2089415" y="1767555"/>
                    <a:pt x="2078697" y="1767555"/>
                  </a:cubicBezTo>
                  <a:lnTo>
                    <a:pt x="40413" y="1767555"/>
                  </a:lnTo>
                  <a:cubicBezTo>
                    <a:pt x="29695" y="1767555"/>
                    <a:pt x="19415" y="1763298"/>
                    <a:pt x="11837" y="1755719"/>
                  </a:cubicBezTo>
                  <a:cubicBezTo>
                    <a:pt x="4258" y="1748140"/>
                    <a:pt x="0" y="1737861"/>
                    <a:pt x="0" y="1727143"/>
                  </a:cubicBezTo>
                  <a:lnTo>
                    <a:pt x="0" y="40413"/>
                  </a:lnTo>
                  <a:cubicBezTo>
                    <a:pt x="0" y="29695"/>
                    <a:pt x="4258" y="19415"/>
                    <a:pt x="11837" y="11837"/>
                  </a:cubicBezTo>
                  <a:cubicBezTo>
                    <a:pt x="19415" y="4258"/>
                    <a:pt x="29695" y="0"/>
                    <a:pt x="40413" y="0"/>
                  </a:cubicBezTo>
                  <a:close/>
                </a:path>
              </a:pathLst>
            </a:custGeom>
            <a:solidFill>
              <a:srgbClr val="CFD7F5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0" y="-19050"/>
              <a:ext cx="2119109" cy="1786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6"/>
          <p:cNvSpPr txBox="1"/>
          <p:nvPr/>
        </p:nvSpPr>
        <p:spPr>
          <a:xfrm>
            <a:off x="1070475" y="555070"/>
            <a:ext cx="14629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48"/>
              <a:buFont typeface="Arial"/>
              <a:buNone/>
            </a:pPr>
            <a:r>
              <a:rPr b="1" lang="en-US" sz="5848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Как получить заём.  </a:t>
            </a:r>
            <a:r>
              <a:rPr lang="en-US" sz="5848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Шаги заёмщика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7662975" y="2725550"/>
            <a:ext cx="9528300" cy="6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Зарегистрируйтесь на платформе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Заключите договор об услуге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по привлечению инвестиций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Разместите свой проект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на платформе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Оформите договор займа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после завершения сбора средств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Получите деньги на расчетный счет и реализуйте свой проект</a:t>
            </a:r>
            <a:endParaRPr sz="3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 выглядит как текст, снимок экрана, программное обеспечение, мультимедиа&#10;&#10;Автоматически созданное описание"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632538"/>
            <a:ext cx="7320524" cy="45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7"/>
          <p:cNvCxnSpPr/>
          <p:nvPr/>
        </p:nvCxnSpPr>
        <p:spPr>
          <a:xfrm rot="4046">
            <a:off x="1070469" y="9457209"/>
            <a:ext cx="16184644" cy="0"/>
          </a:xfrm>
          <a:prstGeom prst="straightConnector1">
            <a:avLst/>
          </a:prstGeom>
          <a:noFill/>
          <a:ln cap="rnd" cmpd="sng" w="9525">
            <a:solidFill>
              <a:srgbClr val="2B24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7"/>
          <p:cNvSpPr txBox="1"/>
          <p:nvPr/>
        </p:nvSpPr>
        <p:spPr>
          <a:xfrm>
            <a:off x="10118374" y="2312475"/>
            <a:ext cx="7136700" cy="4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Деятельность, ведущаяся с нарушением экологических норм и требований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Деятельность, в которой используются вредные или эксплуатационные формы детского или принудительного труда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Финансовая деятельность (в т.ч. Лизинг), спекулятивная деятельность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ТЭК (энергетика) и вспомогательная деятельность в этой области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 правоохранительных органов,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 профсоюзов, религиозных, политических и прочих общественных  организаций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1017888" y="2312484"/>
            <a:ext cx="8640300" cy="6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Игорный бизнес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Добыча и/или реализация полезных ископаемых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Участие в соглашении о разделе продукции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Торговля оружием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Капиталовложения в уставные капиталы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Использование/ хранение/ транспортировка опасных химических веществ в промышленных масштабах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или продажа запрещенных видов продукции/услуг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Венчурное инвестирование, в том числе посредством инвестиционных компаний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Страховая  организация, Негосударственный̆ пенсионный̆ фонд, Профессиональные участники рынка ценных бумаг, Ломбард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Стриптиз-клуб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Туристическая компания, не застрахованная в Ростуризме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2464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Благотворительным фонд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95" name="Google Shape;195;p7"/>
          <p:cNvSpPr txBox="1"/>
          <p:nvPr/>
        </p:nvSpPr>
        <p:spPr>
          <a:xfrm>
            <a:off x="1070475" y="555075"/>
            <a:ext cx="14901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Виды деятельности заёмщика</a:t>
            </a:r>
            <a:endParaRPr b="0" i="0" sz="5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1017892" y="1382475"/>
            <a:ext cx="62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Все, кроме перечисленных ниже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1171425" y="612481"/>
            <a:ext cx="14397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111876" y="3634765"/>
            <a:ext cx="142269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1"/>
              <a:buFont typeface="Arial"/>
              <a:buNone/>
            </a:pP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+7 916 838 3442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111875" y="2601607"/>
            <a:ext cx="145167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2"/>
              <a:buFont typeface="Arial"/>
              <a:buNone/>
            </a:pPr>
            <a:r>
              <a:rPr b="1" i="0" lang="en-US" sz="4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Александра Иютина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171425" y="7761020"/>
            <a:ext cx="154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info</a:t>
            </a: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@vremyadengi.pro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3092243" y="7639236"/>
            <a:ext cx="4098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7"/>
              <a:buFont typeface="Arial"/>
              <a:buNone/>
            </a:pPr>
            <a:r>
              <a:rPr b="0" i="0" lang="en-US" sz="3777" u="sng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1111875" y="4889107"/>
            <a:ext cx="14516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2"/>
              <a:buFont typeface="Arial"/>
              <a:buNone/>
            </a:pPr>
            <a:r>
              <a:rPr b="1" i="0" lang="en-US" sz="4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 </a:t>
            </a:r>
            <a:r>
              <a:rPr b="1" lang="en-US" sz="4962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Михайлов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1256776" y="5859190"/>
            <a:ext cx="14226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1"/>
              <a:buFont typeface="Arial"/>
              <a:buNone/>
            </a:pP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+7 91</a:t>
            </a:r>
            <a:r>
              <a:rPr lang="en-US" sz="4411">
                <a:solidFill>
                  <a:srgbClr val="2B2464"/>
                </a:solidFill>
              </a:rPr>
              <a:t>9</a:t>
            </a: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11">
                <a:solidFill>
                  <a:srgbClr val="2B2464"/>
                </a:solidFill>
              </a:rPr>
              <a:t>102</a:t>
            </a: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11">
                <a:solidFill>
                  <a:srgbClr val="2B2464"/>
                </a:solidFill>
              </a:rPr>
              <a:t>5668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